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87" r:id="rId3"/>
    <p:sldId id="288" r:id="rId4"/>
    <p:sldId id="289" r:id="rId5"/>
    <p:sldId id="28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25E"/>
    <a:srgbClr val="210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snapToGrid="0">
      <p:cViewPr varScale="1">
        <p:scale>
          <a:sx n="70" d="100"/>
          <a:sy n="70" d="100"/>
        </p:scale>
        <p:origin x="1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00AFC-FCB4-4FD1-AE38-AFD96AAB256D}" type="datetimeFigureOut">
              <a:rPr lang="en-US" smtClean="0"/>
              <a:t>10/23/2021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421D-72CD-4893-854D-A2192EABDABB}" type="slidenum">
              <a:rPr lang="en-US" smtClean="0"/>
              <a:t>‹#›</a:t>
            </a:fld>
            <a:endParaRPr lang="en-US"/>
          </a:p>
        </p:txBody>
      </p:sp>
    </p:spTree>
    <p:extLst>
      <p:ext uri="{BB962C8B-B14F-4D97-AF65-F5344CB8AC3E}">
        <p14:creationId xmlns:p14="http://schemas.microsoft.com/office/powerpoint/2010/main" val="410378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1</a:t>
            </a:fld>
            <a:endParaRPr lang="en-US"/>
          </a:p>
        </p:txBody>
      </p:sp>
    </p:spTree>
    <p:extLst>
      <p:ext uri="{BB962C8B-B14F-4D97-AF65-F5344CB8AC3E}">
        <p14:creationId xmlns:p14="http://schemas.microsoft.com/office/powerpoint/2010/main" val="313458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200" kern="1200" dirty="0" smtClean="0">
                <a:solidFill>
                  <a:schemeClr val="tx1"/>
                </a:solidFill>
                <a:effectLst/>
                <a:latin typeface="+mn-lt"/>
                <a:ea typeface="+mn-ea"/>
                <a:cs typeface="+mn-cs"/>
              </a:rPr>
              <a:t>Nevertheless, for many local businesses, migration seems to be a capital crime. They're used to holding dominating positions in regulated markets. Still, now they're up against foreign competitors with a bevy of perks: deep pockets, improved technology, strong brands, effective marketing, and experienced sales and managerial abilities. Local businesses' viability in international economies is frequently in jeopardy. Due to varied tastes or conflicting technical requirements, consumer choices vary greatly. Global corporations cannot thrive by selling uniform items at a reduced price. In other industries, however, high transportation costs may deter a global presence. Companies can nevertheless succeed in all of these areas by selling mostly in their small stores.</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2</a:t>
            </a:fld>
            <a:endParaRPr lang="en-US"/>
          </a:p>
        </p:txBody>
      </p:sp>
    </p:spTree>
    <p:extLst>
      <p:ext uri="{BB962C8B-B14F-4D97-AF65-F5344CB8AC3E}">
        <p14:creationId xmlns:p14="http://schemas.microsoft.com/office/powerpoint/2010/main" val="397867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The international network model aims to develop a campaign, building solid partnerships around a collective objective. It's a style of functioning, a set of capabilities that help cross-functional collaboration as peers and achieve more significant results. It's autonomous, and everyone works as a team. Connections, common aims, and an awareness of one another's interests encourage action and responsibilities. This theory emphasizes the importance of establishing long interconnections with enterprises first from international culture. It characterizes the foreign market procedure as being driven by the institution's foreign surroundings and the power structure of overt and covert relationships with its enterprises (Singh, 2021).</a:t>
            </a:r>
          </a:p>
          <a:p>
            <a:r>
              <a:rPr lang="en-US" sz="1200" kern="1200" dirty="0" smtClean="0">
                <a:solidFill>
                  <a:schemeClr val="tx1"/>
                </a:solidFill>
                <a:effectLst/>
                <a:latin typeface="+mn-lt"/>
                <a:ea typeface="+mn-ea"/>
                <a:cs typeface="+mn-cs"/>
              </a:rPr>
              <a:t>The amount from which a corporation maintains particular positions in international systems and the significance and coherence of these roles reflects its level of globalization. Furthermore, the channel's orientation dictates how people connect, and previous interactions mainly determine this. According to this model, Changes in the quantity and intensity of interactions of multiple parts of a vast network, either between parts of a global supply chain, correlate to increasing the amount of global network integration. Individual state connections that make up a single multinational companies system may differ in their degree of internationalization (Singh, 2021).</a:t>
            </a:r>
          </a:p>
          <a:p>
            <a:r>
              <a:rPr lang="en-US" sz="1200" kern="1200" dirty="0" smtClean="0">
                <a:solidFill>
                  <a:schemeClr val="tx1"/>
                </a:solidFill>
                <a:effectLst/>
                <a:latin typeface="+mn-lt"/>
                <a:ea typeface="+mn-ea"/>
                <a:cs typeface="+mn-cs"/>
              </a:rPr>
              <a:t>According to the learning model, it assists in getting to know the international issues facing the market segmentation. This assists in realizing the possible opportunities as well as the existing threats in a market. Through this, a company can exploit the existing advantages and sell out the best to achieve success. Threats Enable companies to be strong in the sense that there can avoid this threat through a survey of international market segmentation (Singh, 2021). According to the stage international model, companies internationalization is a gradual, dynamic, and incremental process. According to this model, it is composed of two parts of internationalization which include model and patterns. The internationalization approach is conceptualized utilizing five phases: a brand development stage, a post-stage, an exploratory engagement stage, a present work stage, and a dedicated involvement stage, according to this stage theory.</a:t>
            </a:r>
          </a:p>
          <a:p>
            <a:r>
              <a:rPr lang="en-US" sz="1200" kern="1200" dirty="0" smtClean="0">
                <a:solidFill>
                  <a:schemeClr val="tx1"/>
                </a:solidFill>
                <a:effectLst/>
                <a:latin typeface="+mn-lt"/>
                <a:ea typeface="+mn-ea"/>
                <a:cs typeface="+mn-cs"/>
              </a:rPr>
              <a:t>Furthermore, the time duration to be taken into account when shifting from one phase to the next is specifically checked. According to the opportunistic portfolio internationalization model, it calls for diversification of network of </a:t>
            </a:r>
            <a:r>
              <a:rPr lang="en-US" sz="1200" kern="1200" dirty="0" err="1" smtClean="0">
                <a:solidFill>
                  <a:schemeClr val="tx1"/>
                </a:solidFill>
                <a:effectLst/>
                <a:latin typeface="+mn-lt"/>
                <a:ea typeface="+mn-ea"/>
                <a:cs typeface="+mn-cs"/>
              </a:rPr>
              <a:t>differents</a:t>
            </a:r>
            <a:r>
              <a:rPr lang="en-US" sz="1200" kern="1200" dirty="0" smtClean="0">
                <a:solidFill>
                  <a:schemeClr val="tx1"/>
                </a:solidFill>
                <a:effectLst/>
                <a:latin typeface="+mn-lt"/>
                <a:ea typeface="+mn-ea"/>
                <a:cs typeface="+mn-cs"/>
              </a:rPr>
              <a:t> funds that are mutual to come together to refund corresponding risks. According to this model, it aims at rebalancing automatically selling funds that tend to go up in quality hence purchasing the fund, which seems to drop in value (Singh, 2021).</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3</a:t>
            </a:fld>
            <a:endParaRPr lang="en-US"/>
          </a:p>
        </p:txBody>
      </p:sp>
    </p:spTree>
    <p:extLst>
      <p:ext uri="{BB962C8B-B14F-4D97-AF65-F5344CB8AC3E}">
        <p14:creationId xmlns:p14="http://schemas.microsoft.com/office/powerpoint/2010/main" val="230303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177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04010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72748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83494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32500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0498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76474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526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1352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5109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5950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23359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58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1006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41424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92343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A14229-F322-4CA6-B183-07928B3D583C}" type="datetimeFigureOut">
              <a:rPr lang="en-US" smtClean="0"/>
              <a:t>10/23/2021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09FBAC-22A3-4655-BA44-4B3E70958790}" type="slidenum">
              <a:rPr lang="en-US" smtClean="0"/>
              <a:t>‹#›</a:t>
            </a:fld>
            <a:endParaRPr lang="en-US" dirty="0"/>
          </a:p>
        </p:txBody>
      </p:sp>
    </p:spTree>
    <p:extLst>
      <p:ext uri="{BB962C8B-B14F-4D97-AF65-F5344CB8AC3E}">
        <p14:creationId xmlns:p14="http://schemas.microsoft.com/office/powerpoint/2010/main" val="273356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69819"/>
            <a:ext cx="8596668" cy="5071544"/>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Prompt 3</a:t>
            </a:r>
            <a:endParaRPr lang="en-US" sz="2400" b="1" dirty="0">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Student 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a:solidFill>
                  <a:schemeClr val="tx1"/>
                </a:solidFill>
                <a:latin typeface="Times New Roman" panose="02020603050405020304" pitchFamily="18" charset="0"/>
                <a:cs typeface="Times New Roman" panose="02020603050405020304" pitchFamily="18" charset="0"/>
              </a:rPr>
              <a:t>Instructor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Course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Date</a:t>
            </a: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901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OPTION 3</a:t>
            </a:r>
            <a:endParaRPr lang="en-US" dirty="0">
              <a:solidFill>
                <a:schemeClr val="tx1"/>
              </a:solidFill>
            </a:endParaRPr>
          </a:p>
        </p:txBody>
      </p:sp>
      <p:sp>
        <p:nvSpPr>
          <p:cNvPr id="3" name="Content Placeholder 2"/>
          <p:cNvSpPr>
            <a:spLocks noGrp="1"/>
          </p:cNvSpPr>
          <p:nvPr>
            <p:ph idx="1"/>
          </p:nvPr>
        </p:nvSpPr>
        <p:spPr/>
        <p:txBody>
          <a:bodyPr>
            <a:normAutofit fontScale="92500"/>
          </a:bodyPr>
          <a:lstStyle/>
          <a:p>
            <a:r>
              <a:rPr lang="en-US" dirty="0" smtClean="0">
                <a:latin typeface="Times New Roman" panose="02020603050405020304" pitchFamily="18" charset="0"/>
                <a:cs typeface="Times New Roman" panose="02020603050405020304" pitchFamily="18" charset="0"/>
              </a:rPr>
              <a:t>In consideration of which market BMB should enter into, there are three options </a:t>
            </a:r>
            <a:r>
              <a:rPr lang="en-US" dirty="0" smtClean="0">
                <a:latin typeface="Times New Roman" panose="02020603050405020304" pitchFamily="18" charset="0"/>
                <a:cs typeface="Times New Roman" panose="02020603050405020304" pitchFamily="18" charset="0"/>
              </a:rPr>
              <a:t>which can be considered which include, : </a:t>
            </a:r>
            <a:r>
              <a:rPr lang="en-US" dirty="0">
                <a:latin typeface="Times New Roman" panose="02020603050405020304" pitchFamily="18" charset="0"/>
                <a:cs typeface="Times New Roman" panose="02020603050405020304" pitchFamily="18" charset="0"/>
              </a:rPr>
              <a:t>(1) go where Middle Eastern sweets were already popular but compete with many producers; (2) target Middle Eastern expatriate populations that might embrace the products and partner with local distributors; or (3) focus on markets where the population showed a preference for sweets but had relatively limited exposure to, or preference for, Middle Eastern sweets, and use BMB brands to set the standard </a:t>
            </a:r>
            <a:r>
              <a:rPr lang="en-US" dirty="0" smtClean="0">
                <a:latin typeface="Times New Roman" panose="02020603050405020304" pitchFamily="18" charset="0"/>
                <a:cs typeface="Times New Roman" panose="02020603050405020304" pitchFamily="18" charset="0"/>
              </a:rPr>
              <a:t>of</a:t>
            </a:r>
          </a:p>
          <a:p>
            <a:r>
              <a:rPr lang="en-US" dirty="0" smtClean="0">
                <a:latin typeface="Times New Roman" panose="02020603050405020304" pitchFamily="18" charset="0"/>
                <a:cs typeface="Times New Roman" panose="02020603050405020304" pitchFamily="18" charset="0"/>
              </a:rPr>
              <a:t> Based </a:t>
            </a:r>
            <a:r>
              <a:rPr lang="en-US" dirty="0">
                <a:latin typeface="Times New Roman" panose="02020603050405020304" pitchFamily="18" charset="0"/>
                <a:cs typeface="Times New Roman" panose="02020603050405020304" pitchFamily="18" charset="0"/>
              </a:rPr>
              <a:t>on the three options given </a:t>
            </a:r>
            <a:r>
              <a:rPr lang="en-US" dirty="0" smtClean="0">
                <a:latin typeface="Times New Roman" panose="02020603050405020304" pitchFamily="18" charset="0"/>
                <a:cs typeface="Times New Roman" panose="02020603050405020304" pitchFamily="18" charset="0"/>
              </a:rPr>
              <a:t>concerning </a:t>
            </a:r>
            <a:r>
              <a:rPr lang="en-US" dirty="0">
                <a:latin typeface="Times New Roman" panose="02020603050405020304" pitchFamily="18" charset="0"/>
                <a:cs typeface="Times New Roman" panose="02020603050405020304" pitchFamily="18" charset="0"/>
              </a:rPr>
              <a:t>BMB international expansion, I would support option three that focus on the market where the population showed a preference for sweets but have relatively limited exposure to or preference middle eastern sweets and use BMB brands to set standards</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mainly because Giant enterprises are racing to discover alternative opportunities for expansion as barriers to trade in developed markets all around the globe disintegrate.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Their </a:t>
            </a:r>
            <a:r>
              <a:rPr lang="en-US" dirty="0">
                <a:latin typeface="Times New Roman" panose="02020603050405020304" pitchFamily="18" charset="0"/>
                <a:cs typeface="Times New Roman" panose="02020603050405020304" pitchFamily="18" charset="0"/>
              </a:rPr>
              <a:t>advent is a boost to local clients, who now have a more excellent range of options. </a:t>
            </a:r>
          </a:p>
          <a:p>
            <a:endParaRPr lang="en-US" dirty="0"/>
          </a:p>
        </p:txBody>
      </p:sp>
    </p:spTree>
    <p:extLst>
      <p:ext uri="{BB962C8B-B14F-4D97-AF65-F5344CB8AC3E}">
        <p14:creationId xmlns:p14="http://schemas.microsoft.com/office/powerpoint/2010/main" val="190147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INTERNATINALIZATION  MODEL</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international network model aims to develop a campaign, building solid partnerships around a collective objective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learning model, it assists in getting to know the international issues facing the market </a:t>
            </a:r>
            <a:r>
              <a:rPr lang="en-US" dirty="0" smtClean="0">
                <a:latin typeface="Times New Roman" panose="02020603050405020304" pitchFamily="18" charset="0"/>
                <a:cs typeface="Times New Roman" panose="02020603050405020304" pitchFamily="18" charset="0"/>
              </a:rPr>
              <a:t>segmentation.</a:t>
            </a:r>
          </a:p>
          <a:p>
            <a:r>
              <a:rPr lang="en-US" dirty="0">
                <a:latin typeface="Times New Roman" panose="02020603050405020304" pitchFamily="18" charset="0"/>
                <a:cs typeface="Times New Roman" panose="02020603050405020304" pitchFamily="18" charset="0"/>
              </a:rPr>
              <a:t>According to the stage international model, companies internationalization is a gradual, dynamic, and incremental process. According to this model, it is composed of two parts of internationalization which include model and patterns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opportunistic portfolio internationalization model, it calls for diversification of network of </a:t>
            </a:r>
            <a:r>
              <a:rPr lang="en-US" dirty="0" smtClean="0">
                <a:latin typeface="Times New Roman" panose="02020603050405020304" pitchFamily="18" charset="0"/>
                <a:cs typeface="Times New Roman" panose="02020603050405020304" pitchFamily="18" charset="0"/>
              </a:rPr>
              <a:t>different </a:t>
            </a:r>
            <a:r>
              <a:rPr lang="en-US" dirty="0">
                <a:latin typeface="Times New Roman" panose="02020603050405020304" pitchFamily="18" charset="0"/>
                <a:cs typeface="Times New Roman" panose="02020603050405020304" pitchFamily="18" charset="0"/>
              </a:rPr>
              <a:t>funds that are mutual to come together to refund corresponding risks.</a:t>
            </a:r>
          </a:p>
        </p:txBody>
      </p:sp>
    </p:spTree>
    <p:extLst>
      <p:ext uri="{BB962C8B-B14F-4D97-AF65-F5344CB8AC3E}">
        <p14:creationId xmlns:p14="http://schemas.microsoft.com/office/powerpoint/2010/main" val="260830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RESOURCES REQUIRED TO ACHIEVE TARGET GROWTH</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To achieve the growth target, four resources are required: human resources, financial resources, physical and intellectual resources.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Human </a:t>
            </a:r>
            <a:r>
              <a:rPr lang="en-US" dirty="0">
                <a:latin typeface="Times New Roman" panose="02020603050405020304" pitchFamily="18" charset="0"/>
                <a:cs typeface="Times New Roman" panose="02020603050405020304" pitchFamily="18" charset="0"/>
              </a:rPr>
              <a:t>resources entail the workforce required to operate an organization. Intellectual resources are composed of brands and the </a:t>
            </a:r>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product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Financial resources include money or capital required to run a company.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Physical </a:t>
            </a:r>
            <a:r>
              <a:rPr lang="en-US" dirty="0">
                <a:latin typeface="Times New Roman" panose="02020603050405020304" pitchFamily="18" charset="0"/>
                <a:cs typeface="Times New Roman" panose="02020603050405020304" pitchFamily="18" charset="0"/>
              </a:rPr>
              <a:t>resources entail all tangible resources in an organization; hence, they all contribute to achieving an organization's target growth.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349382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p:txBody>
          <a:bodyPr/>
          <a:lstStyle/>
          <a:p>
            <a:endParaRPr lang="en-US" dirty="0" smtClean="0"/>
          </a:p>
          <a:p>
            <a:r>
              <a:rPr lang="en-US" dirty="0">
                <a:latin typeface="Times New Roman" panose="02020603050405020304" pitchFamily="18" charset="0"/>
                <a:cs typeface="Times New Roman" panose="02020603050405020304" pitchFamily="18" charset="0"/>
              </a:rPr>
              <a:t>Singh, N. P. (2021). The rise of emerging Indian multinationals: strategic learning for EMNC foreign market entry and internationalization. </a:t>
            </a:r>
            <a:r>
              <a:rPr lang="en-US" i="1" dirty="0">
                <a:latin typeface="Times New Roman" panose="02020603050405020304" pitchFamily="18" charset="0"/>
                <a:cs typeface="Times New Roman" panose="02020603050405020304" pitchFamily="18" charset="0"/>
              </a:rPr>
              <a:t>International Journal of Emerging Markets</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6965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3492</TotalTime>
  <Words>428</Words>
  <Application>Microsoft Office PowerPoint</Application>
  <PresentationFormat>Widescreen</PresentationFormat>
  <Paragraphs>35</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Times New Roman</vt:lpstr>
      <vt:lpstr>Trebuchet MS</vt:lpstr>
      <vt:lpstr>Wingdings 3</vt:lpstr>
      <vt:lpstr>Facet</vt:lpstr>
      <vt:lpstr>PowerPoint Presentation</vt:lpstr>
      <vt:lpstr>            OPTION 3</vt:lpstr>
      <vt:lpstr>    INTERNATINALIZATION  MODEL</vt:lpstr>
      <vt:lpstr>   RESOURCES REQUIRED TO ACHIEVE TARGET GROWTH</vt:lpstr>
      <vt:lpstr>References</vt:lpstr>
    </vt:vector>
  </TitlesOfParts>
  <Company>The Government of Kenya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Government of Kenya</dc:creator>
  <cp:lastModifiedBy>muhoni</cp:lastModifiedBy>
  <cp:revision>138</cp:revision>
  <dcterms:created xsi:type="dcterms:W3CDTF">2019-05-27T18:33:59Z</dcterms:created>
  <dcterms:modified xsi:type="dcterms:W3CDTF">2021-10-23T14:19:01Z</dcterms:modified>
</cp:coreProperties>
</file>